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0175200" cy="42062400"/>
  <p:notesSz cx="6858000" cy="9144000"/>
  <p:defaultTextStyle>
    <a:defPPr>
      <a:defRPr lang="en-US"/>
    </a:defPPr>
    <a:lvl1pPr marL="0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63892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27784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91677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55569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319461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83353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47246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511138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-1440" y="2904"/>
      </p:cViewPr>
      <p:guideLst>
        <p:guide orient="horz" pos="13248"/>
        <p:guide pos="95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3140" y="13066610"/>
            <a:ext cx="25648920" cy="90161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6280" y="23835360"/>
            <a:ext cx="21122640" cy="10749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63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27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91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555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319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83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4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511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1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902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36388" y="7409607"/>
            <a:ext cx="31228191" cy="1579189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41347" y="7409607"/>
            <a:ext cx="93192122" cy="1579189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8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2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633" y="27028989"/>
            <a:ext cx="25648920" cy="8354060"/>
          </a:xfrm>
        </p:spPr>
        <p:txBody>
          <a:bodyPr anchor="t"/>
          <a:lstStyle>
            <a:lvl1pPr algn="l">
              <a:defRPr sz="18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3633" y="17827843"/>
            <a:ext cx="25648920" cy="9201147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63892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2778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91677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55569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319461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83353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47246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511138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6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1346" y="43182123"/>
            <a:ext cx="62210154" cy="122146481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54421" y="43182123"/>
            <a:ext cx="62210158" cy="122146481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60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0" y="1684446"/>
            <a:ext cx="27157680" cy="7010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415360"/>
            <a:ext cx="13332621" cy="3923874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63892" indent="0">
              <a:buNone/>
              <a:defRPr sz="9000" b="1"/>
            </a:lvl2pPr>
            <a:lvl3pPr marL="4127784" indent="0">
              <a:buNone/>
              <a:defRPr sz="8100" b="1"/>
            </a:lvl3pPr>
            <a:lvl4pPr marL="6191677" indent="0">
              <a:buNone/>
              <a:defRPr sz="7200" b="1"/>
            </a:lvl4pPr>
            <a:lvl5pPr marL="8255569" indent="0">
              <a:buNone/>
              <a:defRPr sz="7200" b="1"/>
            </a:lvl5pPr>
            <a:lvl6pPr marL="10319461" indent="0">
              <a:buNone/>
              <a:defRPr sz="7200" b="1"/>
            </a:lvl6pPr>
            <a:lvl7pPr marL="12383353" indent="0">
              <a:buNone/>
              <a:defRPr sz="7200" b="1"/>
            </a:lvl7pPr>
            <a:lvl8pPr marL="14447246" indent="0">
              <a:buNone/>
              <a:defRPr sz="7200" b="1"/>
            </a:lvl8pPr>
            <a:lvl9pPr marL="16511138" indent="0">
              <a:buNone/>
              <a:defRPr sz="7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8760" y="13339234"/>
            <a:ext cx="13332621" cy="24234566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8584" y="9415360"/>
            <a:ext cx="13337858" cy="3923874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63892" indent="0">
              <a:buNone/>
              <a:defRPr sz="9000" b="1"/>
            </a:lvl2pPr>
            <a:lvl3pPr marL="4127784" indent="0">
              <a:buNone/>
              <a:defRPr sz="8100" b="1"/>
            </a:lvl3pPr>
            <a:lvl4pPr marL="6191677" indent="0">
              <a:buNone/>
              <a:defRPr sz="7200" b="1"/>
            </a:lvl4pPr>
            <a:lvl5pPr marL="8255569" indent="0">
              <a:buNone/>
              <a:defRPr sz="7200" b="1"/>
            </a:lvl5pPr>
            <a:lvl6pPr marL="10319461" indent="0">
              <a:buNone/>
              <a:defRPr sz="7200" b="1"/>
            </a:lvl6pPr>
            <a:lvl7pPr marL="12383353" indent="0">
              <a:buNone/>
              <a:defRPr sz="7200" b="1"/>
            </a:lvl7pPr>
            <a:lvl8pPr marL="14447246" indent="0">
              <a:buNone/>
              <a:defRPr sz="7200" b="1"/>
            </a:lvl8pPr>
            <a:lvl9pPr marL="16511138" indent="0">
              <a:buNone/>
              <a:defRPr sz="7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8584" y="13339234"/>
            <a:ext cx="13337858" cy="24234566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200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2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82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1" y="1674707"/>
            <a:ext cx="9927433" cy="7127240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7665" y="1674710"/>
            <a:ext cx="16868775" cy="35899093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8761" y="8801950"/>
            <a:ext cx="9927433" cy="28771853"/>
          </a:xfrm>
        </p:spPr>
        <p:txBody>
          <a:bodyPr/>
          <a:lstStyle>
            <a:lvl1pPr marL="0" indent="0">
              <a:buNone/>
              <a:defRPr sz="6300"/>
            </a:lvl1pPr>
            <a:lvl2pPr marL="2063892" indent="0">
              <a:buNone/>
              <a:defRPr sz="5400"/>
            </a:lvl2pPr>
            <a:lvl3pPr marL="4127784" indent="0">
              <a:buNone/>
              <a:defRPr sz="4500"/>
            </a:lvl3pPr>
            <a:lvl4pPr marL="6191677" indent="0">
              <a:buNone/>
              <a:defRPr sz="4100"/>
            </a:lvl4pPr>
            <a:lvl5pPr marL="8255569" indent="0">
              <a:buNone/>
              <a:defRPr sz="4100"/>
            </a:lvl5pPr>
            <a:lvl6pPr marL="10319461" indent="0">
              <a:buNone/>
              <a:defRPr sz="4100"/>
            </a:lvl6pPr>
            <a:lvl7pPr marL="12383353" indent="0">
              <a:buNone/>
              <a:defRPr sz="4100"/>
            </a:lvl7pPr>
            <a:lvl8pPr marL="14447246" indent="0">
              <a:buNone/>
              <a:defRPr sz="4100"/>
            </a:lvl8pPr>
            <a:lvl9pPr marL="16511138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6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4551" y="29443681"/>
            <a:ext cx="18105120" cy="3475993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14551" y="3758353"/>
            <a:ext cx="18105120" cy="25237440"/>
          </a:xfrm>
        </p:spPr>
        <p:txBody>
          <a:bodyPr/>
          <a:lstStyle>
            <a:lvl1pPr marL="0" indent="0">
              <a:buNone/>
              <a:defRPr sz="14400"/>
            </a:lvl1pPr>
            <a:lvl2pPr marL="2063892" indent="0">
              <a:buNone/>
              <a:defRPr sz="12600"/>
            </a:lvl2pPr>
            <a:lvl3pPr marL="4127784" indent="0">
              <a:buNone/>
              <a:defRPr sz="10800"/>
            </a:lvl3pPr>
            <a:lvl4pPr marL="6191677" indent="0">
              <a:buNone/>
              <a:defRPr sz="9000"/>
            </a:lvl4pPr>
            <a:lvl5pPr marL="8255569" indent="0">
              <a:buNone/>
              <a:defRPr sz="9000"/>
            </a:lvl5pPr>
            <a:lvl6pPr marL="10319461" indent="0">
              <a:buNone/>
              <a:defRPr sz="9000"/>
            </a:lvl6pPr>
            <a:lvl7pPr marL="12383353" indent="0">
              <a:buNone/>
              <a:defRPr sz="9000"/>
            </a:lvl7pPr>
            <a:lvl8pPr marL="14447246" indent="0">
              <a:buNone/>
              <a:defRPr sz="9000"/>
            </a:lvl8pPr>
            <a:lvl9pPr marL="16511138" indent="0">
              <a:buNone/>
              <a:defRPr sz="9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4551" y="32919674"/>
            <a:ext cx="18105120" cy="4936487"/>
          </a:xfrm>
        </p:spPr>
        <p:txBody>
          <a:bodyPr/>
          <a:lstStyle>
            <a:lvl1pPr marL="0" indent="0">
              <a:buNone/>
              <a:defRPr sz="6300"/>
            </a:lvl1pPr>
            <a:lvl2pPr marL="2063892" indent="0">
              <a:buNone/>
              <a:defRPr sz="5400"/>
            </a:lvl2pPr>
            <a:lvl3pPr marL="4127784" indent="0">
              <a:buNone/>
              <a:defRPr sz="4500"/>
            </a:lvl3pPr>
            <a:lvl4pPr marL="6191677" indent="0">
              <a:buNone/>
              <a:defRPr sz="4100"/>
            </a:lvl4pPr>
            <a:lvl5pPr marL="8255569" indent="0">
              <a:buNone/>
              <a:defRPr sz="4100"/>
            </a:lvl5pPr>
            <a:lvl6pPr marL="10319461" indent="0">
              <a:buNone/>
              <a:defRPr sz="4100"/>
            </a:lvl6pPr>
            <a:lvl7pPr marL="12383353" indent="0">
              <a:buNone/>
              <a:defRPr sz="4100"/>
            </a:lvl7pPr>
            <a:lvl8pPr marL="14447246" indent="0">
              <a:buNone/>
              <a:defRPr sz="4100"/>
            </a:lvl8pPr>
            <a:lvl9pPr marL="16511138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81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684446"/>
            <a:ext cx="27157680" cy="7010400"/>
          </a:xfrm>
          <a:prstGeom prst="rect">
            <a:avLst/>
          </a:prstGeom>
        </p:spPr>
        <p:txBody>
          <a:bodyPr vert="horz" lIns="412778" tIns="206389" rIns="412778" bIns="20638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814564"/>
            <a:ext cx="27157680" cy="27759239"/>
          </a:xfrm>
          <a:prstGeom prst="rect">
            <a:avLst/>
          </a:prstGeom>
        </p:spPr>
        <p:txBody>
          <a:bodyPr vert="horz" lIns="412778" tIns="206389" rIns="412778" bIns="2063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8985616"/>
            <a:ext cx="7040880" cy="2239433"/>
          </a:xfrm>
          <a:prstGeom prst="rect">
            <a:avLst/>
          </a:prstGeom>
        </p:spPr>
        <p:txBody>
          <a:bodyPr vert="horz" lIns="412778" tIns="206389" rIns="412778" bIns="206389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24292-7302-4E00-BA98-31ACCA044419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09860" y="38985616"/>
            <a:ext cx="9555480" cy="2239433"/>
          </a:xfrm>
          <a:prstGeom prst="rect">
            <a:avLst/>
          </a:prstGeom>
        </p:spPr>
        <p:txBody>
          <a:bodyPr vert="horz" lIns="412778" tIns="206389" rIns="412778" bIns="206389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25560" y="38985616"/>
            <a:ext cx="7040880" cy="2239433"/>
          </a:xfrm>
          <a:prstGeom prst="rect">
            <a:avLst/>
          </a:prstGeom>
        </p:spPr>
        <p:txBody>
          <a:bodyPr vert="horz" lIns="412778" tIns="206389" rIns="412778" bIns="206389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D3089-FEFE-4346-93D7-4F5EFCC32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9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27784" rtl="0" eaLnBrk="1" latinLnBrk="0" hangingPunct="1">
        <a:spcBef>
          <a:spcPct val="0"/>
        </a:spcBef>
        <a:buNone/>
        <a:defRPr sz="1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7919" indent="-1547919" algn="l" defTabSz="4127784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53825" indent="-1289933" algn="l" defTabSz="4127784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59731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23623" indent="-1031946" algn="l" defTabSz="4127784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87515" indent="-1031946" algn="l" defTabSz="4127784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51407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415300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79192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543084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63892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27784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91677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55569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319461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83353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47246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511138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0" y="1684446"/>
            <a:ext cx="27157680" cy="349715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8800" b="1" dirty="0">
                <a:latin typeface="Helvetica" pitchFamily="34" charset="0"/>
                <a:cs typeface="Helvetica" pitchFamily="34" charset="0"/>
              </a:rPr>
              <a:t>Argument Formation in the Reasoning Process: Toward a Generic Model of Deception </a:t>
            </a:r>
            <a:r>
              <a:rPr lang="en-US" sz="8800" b="1" dirty="0" smtClean="0">
                <a:latin typeface="Helvetica" pitchFamily="34" charset="0"/>
                <a:cs typeface="Helvetica" pitchFamily="34" charset="0"/>
              </a:rPr>
              <a:t>Detection</a:t>
            </a:r>
            <a:br>
              <a:rPr lang="en-US" sz="8800" b="1" dirty="0" smtClean="0">
                <a:latin typeface="Helvetica" pitchFamily="34" charset="0"/>
                <a:cs typeface="Helvetica" pitchFamily="34" charset="0"/>
              </a:rPr>
            </a:br>
            <a:r>
              <a:rPr lang="en-US" sz="30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f</a:t>
            </a:r>
            <a:r>
              <a:rPr lang="en-US" sz="8800" b="1" dirty="0" smtClean="0">
                <a:latin typeface="Helvetica" pitchFamily="34" charset="0"/>
                <a:cs typeface="Helvetica" pitchFamily="34" charset="0"/>
              </a:rPr>
              <a:t/>
            </a:r>
            <a:br>
              <a:rPr lang="en-US" sz="8800" b="1" dirty="0" smtClean="0">
                <a:latin typeface="Helvetica" pitchFamily="34" charset="0"/>
                <a:cs typeface="Helvetica" pitchFamily="34" charset="0"/>
              </a:rPr>
            </a:br>
            <a:r>
              <a:rPr lang="en-US" sz="5400" b="1" dirty="0" err="1" smtClean="0">
                <a:latin typeface="Helvetica" pitchFamily="34" charset="0"/>
                <a:cs typeface="Helvetica" pitchFamily="34" charset="0"/>
              </a:rPr>
              <a:t>Deqing</a:t>
            </a:r>
            <a:r>
              <a:rPr lang="en-US" sz="5400" b="1" dirty="0" smtClean="0">
                <a:latin typeface="Helvetica" pitchFamily="34" charset="0"/>
                <a:cs typeface="Helvetica" pitchFamily="34" charset="0"/>
              </a:rPr>
              <a:t> Li , Eugene Santos, Jr. </a:t>
            </a:r>
            <a:r>
              <a:rPr lang="en-US" sz="5400" dirty="0" smtClean="0">
                <a:latin typeface="Helvetica" pitchFamily="34" charset="0"/>
                <a:cs typeface="Helvetica" pitchFamily="34" charset="0"/>
              </a:rPr>
              <a:t>—Dartmouth College, Hanover, N.H, U.S.A</a:t>
            </a:r>
            <a:endParaRPr lang="en-US" sz="54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6172201"/>
            <a:ext cx="12588240" cy="28955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Helvetica" pitchFamily="34" charset="0"/>
                <a:cs typeface="Helvetica" pitchFamily="34" charset="0"/>
              </a:rPr>
              <a:t>Cognitive Process of Deception</a:t>
            </a:r>
          </a:p>
          <a:p>
            <a:pPr marL="0" indent="0" algn="just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We propose that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the act of deceiving is to reason by supposing the truth of deceivers’ targeted arguments, but the truth of the targeted arguments is not actually believed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deceivers.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967721"/>
            <a:ext cx="8610600" cy="8710679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661160" y="17907000"/>
            <a:ext cx="12588240" cy="15849599"/>
          </a:xfrm>
          <a:prstGeom prst="rect">
            <a:avLst/>
          </a:prstGeom>
        </p:spPr>
        <p:txBody>
          <a:bodyPr vert="horz" lIns="412778" tIns="206389" rIns="412778" bIns="206389" rtlCol="0">
            <a:normAutofit/>
          </a:bodyPr>
          <a:lstStyle>
            <a:lvl1pPr marL="1547919" indent="-1547919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53825" indent="-1289933" algn="l" defTabSz="41277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731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623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87515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51407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15300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79192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543084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4400" b="1" dirty="0">
                <a:solidFill>
                  <a:srgbClr val="0070C0"/>
                </a:solidFill>
                <a:latin typeface="Helvetica" pitchFamily="34" charset="0"/>
                <a:cs typeface="Helvetica" pitchFamily="34" charset="0"/>
              </a:rPr>
              <a:t>Fundamental Discrepancies in Deception</a:t>
            </a:r>
          </a:p>
          <a:p>
            <a:pPr marL="914400" indent="-914400" algn="just"/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Discrepancies 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in arguments that deceivers are reluctant to believe but truth tellers embrace can be expected</a:t>
            </a: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914400" indent="-914400" algn="just"/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Discrepancies 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in arguments that are manipulated by deceivers can be expected</a:t>
            </a: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en-US" sz="3200" b="1" dirty="0"/>
          </a:p>
          <a:p>
            <a:pPr marL="0" indent="0" algn="just">
              <a:buNone/>
            </a:pPr>
            <a:r>
              <a:rPr lang="en-US" sz="4400" b="1" dirty="0">
                <a:solidFill>
                  <a:srgbClr val="0070C0"/>
                </a:solidFill>
                <a:latin typeface="Helvetica" pitchFamily="34" charset="0"/>
                <a:cs typeface="Helvetica" pitchFamily="34" charset="0"/>
              </a:rPr>
              <a:t>Hypotheses and Justification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xplicit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manipulations in deception continuously propagate to other arguments which become implicit manipulations. The purpose, of course, is to spread the manipulation to the conclusion. 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is a correspondence between inconsistency and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untruthfulness, which demonstrates two types of incredibility of deception: Type I, 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incredibility due to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over-manipulation; Type II,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incredibility due to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ignorance.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Deceptions are intentional, which means the deceiver assumes the conclusion before inferring the whole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story</a:t>
            </a:r>
          </a:p>
          <a:p>
            <a:pPr marL="0" indent="0" algn="just">
              <a:buNone/>
            </a:pPr>
            <a:endParaRPr lang="en-US" sz="3200" dirty="0" smtClean="0"/>
          </a:p>
          <a:p>
            <a:pPr marL="0" indent="0" algn="just">
              <a:buNone/>
            </a:pPr>
            <a:r>
              <a:rPr lang="en-US" sz="4400" b="1" dirty="0">
                <a:solidFill>
                  <a:srgbClr val="0070C0"/>
                </a:solidFill>
                <a:latin typeface="Helvetica" pitchFamily="34" charset="0"/>
                <a:cs typeface="Helvetica" pitchFamily="34" charset="0"/>
              </a:rPr>
              <a:t>Computational Model </a:t>
            </a:r>
            <a:endParaRPr lang="en-US" sz="4400" b="1" dirty="0" smtClean="0">
              <a:solidFill>
                <a:srgbClr val="0070C0"/>
              </a:solidFill>
              <a:latin typeface="Helvetica" pitchFamily="34" charset="0"/>
              <a:cs typeface="Helvetica" pitchFamily="34" charset="0"/>
            </a:endParaRPr>
          </a:p>
          <a:p>
            <a:pPr marL="914400" indent="-914400" algn="just"/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Correlation Network connects acquaintances who can anticipate each other’s arguments. It predicts an agent’s belief according to neighbors who can expect each other.  </a:t>
            </a:r>
          </a:p>
          <a:p>
            <a:pPr marL="914400" indent="-914400" algn="just"/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Consensus Network connects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people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who agree with each other.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It compares the deceiver with the truth tellers. 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mod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2461200"/>
            <a:ext cx="9906000" cy="784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15087600" y="6629400"/>
            <a:ext cx="0" cy="338795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16230600" y="6248401"/>
            <a:ext cx="12588240" cy="7924799"/>
          </a:xfrm>
          <a:prstGeom prst="rect">
            <a:avLst/>
          </a:prstGeom>
        </p:spPr>
        <p:txBody>
          <a:bodyPr vert="horz" lIns="412778" tIns="206389" rIns="412778" bIns="206389" rtlCol="0">
            <a:normAutofit fontScale="92500"/>
          </a:bodyPr>
          <a:lstStyle>
            <a:lvl1pPr marL="1547919" indent="-1547919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53825" indent="-1289933" algn="l" defTabSz="41277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731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623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87515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51407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15300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79192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543084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Helvetica" pitchFamily="34" charset="0"/>
                <a:cs typeface="Helvetica" pitchFamily="34" charset="0"/>
              </a:rPr>
              <a:t>Date Collection and Simulation</a:t>
            </a:r>
          </a:p>
          <a:p>
            <a:pPr marL="0" indent="0" algn="just">
              <a:buNone/>
            </a:pP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Story: </a:t>
            </a:r>
          </a:p>
          <a:p>
            <a:pPr marL="0" indent="0"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female celebrity coded as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claims that she was raped by an Indian young man coded as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claims that she keeps away from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because both her and her mother do not like the physical odor of Indians.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claims that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once joined her birthday party without any invitation and fed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drugs.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then conveyed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home and raped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. After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’s boyfriend arrived,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called police. However, the truth is that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is a fan of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and joined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’s party at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’s invitation.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lied about her aversion to Indians because she used to prostitute to Indians. Besides,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is new to the party club, so it is unlikely for him to obtain drugs there.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used drugs and enticed </a:t>
            </a:r>
            <a:r>
              <a:rPr lang="en-US" sz="35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to have sex with her. 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Reasoning process built by Bayesian Network:</a:t>
            </a:r>
            <a:endParaRPr lang="en-US" sz="3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200" y="14121763"/>
            <a:ext cx="10363200" cy="97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886468"/>
              </p:ext>
            </p:extLst>
          </p:nvPr>
        </p:nvGraphicFramePr>
        <p:xfrm>
          <a:off x="17145000" y="25161240"/>
          <a:ext cx="10210801" cy="8290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63091"/>
                <a:gridCol w="1420674"/>
                <a:gridCol w="1420674"/>
                <a:gridCol w="1506362"/>
              </a:tblGrid>
              <a:tr h="0">
                <a:tc>
                  <a:txBody>
                    <a:bodyPr/>
                    <a:lstStyle/>
                    <a:p>
                      <a:pPr marL="6985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Arguments</a:t>
                      </a:r>
                      <a:endParaRPr lang="en-US" sz="3200" i="1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Decept</a:t>
                      </a:r>
                      <a:r>
                        <a:rPr lang="en-US" sz="32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en-US" sz="3200" i="1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Honest </a:t>
                      </a:r>
                      <a:endParaRPr lang="en-US" sz="3200" i="1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True </a:t>
                      </a:r>
                      <a:endParaRPr lang="en-US" sz="3200" i="1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B_relation_with_As_mother</a:t>
                      </a:r>
                      <a:endParaRPr lang="en-US" sz="32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bad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bad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bad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A_have_exp_of_prostitution</a:t>
                      </a:r>
                      <a:endParaRPr lang="en-US" sz="32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unknn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A_hate_Indian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A_is_nice_to_B</a:t>
                      </a:r>
                      <a:endParaRPr lang="en-US" sz="32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B_relation_with_A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rape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fan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rape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B_in_A_s_party_by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self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unknn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self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B_knows_A_s_adr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B_drive_A_home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B_is_new_to_party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A_have_drug_from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self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sex_by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rape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entice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rape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As_boyfriend_catch_on_the_scene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A_is_celebrity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B_refuse_to_pay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unknn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A_claim_being_raped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unknn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unknn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cry_for_help</a:t>
                      </a:r>
                      <a:endParaRPr lang="en-US" sz="32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17780" marR="17780" marT="0" marB="0" anchor="b"/>
                </a:tc>
              </a:tr>
            </a:tbl>
          </a:graphicData>
        </a:graphic>
      </p:graphicFrame>
      <p:sp>
        <p:nvSpPr>
          <p:cNvPr id="17" name="Content Placeholder 2"/>
          <p:cNvSpPr txBox="1">
            <a:spLocks/>
          </p:cNvSpPr>
          <p:nvPr/>
        </p:nvSpPr>
        <p:spPr>
          <a:xfrm>
            <a:off x="16230600" y="24155401"/>
            <a:ext cx="12588240" cy="1295399"/>
          </a:xfrm>
          <a:prstGeom prst="rect">
            <a:avLst/>
          </a:prstGeom>
        </p:spPr>
        <p:txBody>
          <a:bodyPr vert="horz" lIns="412778" tIns="206389" rIns="412778" bIns="206389" rtlCol="0">
            <a:normAutofit/>
          </a:bodyPr>
          <a:lstStyle>
            <a:lvl1pPr marL="1547919" indent="-1547919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53825" indent="-1289933" algn="l" defTabSz="41277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731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623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87515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51407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15300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79192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543084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Reasoning results simulated by Bayesian Network: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6215360" y="33985200"/>
            <a:ext cx="12588240" cy="7620000"/>
          </a:xfrm>
          <a:prstGeom prst="rect">
            <a:avLst/>
          </a:prstGeom>
        </p:spPr>
        <p:txBody>
          <a:bodyPr vert="horz" lIns="412778" tIns="206389" rIns="412778" bIns="206389" rtlCol="0">
            <a:normAutofit/>
          </a:bodyPr>
          <a:lstStyle>
            <a:lvl1pPr marL="1547919" indent="-1547919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53825" indent="-1289933" algn="l" defTabSz="41277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731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623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87515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51407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15300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479192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543084" indent="-1031946" algn="l" defTabSz="41277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Helvetica" pitchFamily="34" charset="0"/>
                <a:cs typeface="Helvetica" pitchFamily="34" charset="0"/>
              </a:rPr>
              <a:t>Experiment Results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demonstrates that manipulations propagate to closely related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arguments (e.g.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A_hate_Indian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Unrelated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arguments (e.g.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B_is_new_to_party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are probably considered as irrelevant or simply be ignored by the deceiver. 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Significant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manipulations are often convincing and unconvincing arguments usually can be found in slightly manipulated or ignored arguments. 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but one manipulated arguments in the deceptive story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are functional to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the conclusion and evidence, but none of the inconsistent arguments in </a:t>
            </a:r>
            <a:r>
              <a:rPr lang="en-US" sz="3400" dirty="0" err="1">
                <a:latin typeface="Times New Roman" pitchFamily="18" charset="0"/>
                <a:cs typeface="Times New Roman" pitchFamily="18" charset="0"/>
              </a:rPr>
              <a:t>misinformative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 stories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is.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5279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1241</TotalTime>
  <Words>532</Words>
  <Application>Microsoft Office PowerPoint</Application>
  <PresentationFormat>Custom</PresentationFormat>
  <Paragraphs>93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Argument Formation in the Reasoning Process: Toward a Generic Model of Deception Detection f Deqing Li , Eugene Santos, Jr. —Dartmouth College, Hanover, N.H, U.S.A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Yuki</dc:creator>
  <cp:lastModifiedBy>Yuki</cp:lastModifiedBy>
  <cp:revision>12</cp:revision>
  <dcterms:created xsi:type="dcterms:W3CDTF">2012-04-10T07:23:05Z</dcterms:created>
  <dcterms:modified xsi:type="dcterms:W3CDTF">2012-04-11T04:04:38Z</dcterms:modified>
</cp:coreProperties>
</file>